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.xml" ContentType="application/vnd.openxmlformats-officedocument.presentationml.notesSlide+xml"/>
  <Override PartName="/ppt/tags/tag90.xml" ContentType="application/vnd.openxmlformats-officedocument.presentationml.tags+xml"/>
  <Override PartName="/ppt/notesSlides/notesSlide5.xml" ContentType="application/vnd.openxmlformats-officedocument.presentationml.notesSlide+xml"/>
  <Override PartName="/ppt/tags/tag91.xml" ContentType="application/vnd.openxmlformats-officedocument.presentationml.tags+xml"/>
  <Override PartName="/ppt/notesSlides/notesSlide6.xml" ContentType="application/vnd.openxmlformats-officedocument.presentationml.notesSlide+xml"/>
  <Override PartName="/ppt/tags/tag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7" r:id="rId2"/>
    <p:sldId id="358" r:id="rId3"/>
    <p:sldId id="264" r:id="rId4"/>
    <p:sldId id="360" r:id="rId5"/>
    <p:sldId id="361" r:id="rId6"/>
    <p:sldId id="363" r:id="rId7"/>
    <p:sldId id="522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407" r:id="rId18"/>
    <p:sldId id="408" r:id="rId19"/>
    <p:sldId id="523" r:id="rId20"/>
    <p:sldId id="394" r:id="rId21"/>
    <p:sldId id="395" r:id="rId22"/>
    <p:sldId id="396" r:id="rId23"/>
    <p:sldId id="439" r:id="rId24"/>
    <p:sldId id="397" r:id="rId25"/>
    <p:sldId id="398" r:id="rId26"/>
    <p:sldId id="401" r:id="rId27"/>
    <p:sldId id="399" r:id="rId28"/>
    <p:sldId id="400" r:id="rId29"/>
    <p:sldId id="524" r:id="rId30"/>
    <p:sldId id="521" r:id="rId31"/>
    <p:sldId id="403" r:id="rId32"/>
    <p:sldId id="525" r:id="rId33"/>
    <p:sldId id="404" r:id="rId34"/>
  </p:sldIdLst>
  <p:sldSz cx="17340263" cy="9753600"/>
  <p:notesSz cx="6858000" cy="9144000"/>
  <p:custDataLst>
    <p:tags r:id="rId3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221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00"/>
    <a:srgbClr val="9B1100"/>
    <a:srgbClr val="480700"/>
    <a:srgbClr val="9A0000"/>
    <a:srgbClr val="460800"/>
    <a:srgbClr val="921100"/>
    <a:srgbClr val="6B1301"/>
    <a:srgbClr val="6C0000"/>
    <a:srgbClr val="6B0131"/>
    <a:srgbClr val="86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3" autoAdjust="0"/>
    <p:restoredTop sz="90901" autoAdjust="0"/>
  </p:normalViewPr>
  <p:slideViewPr>
    <p:cSldViewPr snapToGrid="0" showGuides="1">
      <p:cViewPr varScale="1">
        <p:scale>
          <a:sx n="64" d="100"/>
          <a:sy n="64" d="100"/>
        </p:scale>
        <p:origin x="1188" y="32"/>
      </p:cViewPr>
      <p:guideLst>
        <p:guide orient="horz" pos="2221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7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726C4-17FB-48E7-A15E-1B959715BE42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698A-BF13-4A66-B0B7-ADF868BFA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87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05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22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8" indent="0" algn="l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通过这段实习，我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探索了生成模型这一很有价值的新领域，学到很多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AIGC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相关的知识；同时认识了一些优秀的伙伴。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lt"/>
            </a:endParaRPr>
          </a:p>
          <a:p>
            <a:pPr marL="0" marR="0" lvl="8" indent="0" algn="l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我希望能够加入实习的团队，继续以公司业务发展为导向，以个人知识积累为辅助，探索</a:t>
            </a:r>
            <a:r>
              <a:rPr lang="en-US" altLang="zh-CN" dirty="0"/>
              <a:t>AIGC</a:t>
            </a:r>
            <a:r>
              <a:rPr lang="zh-CN" altLang="en-US" dirty="0"/>
              <a:t>相关的前沿技术，比如表征学习和生成模型的结合等。</a:t>
            </a:r>
            <a:endParaRPr lang="en-US" altLang="zh-CN" dirty="0"/>
          </a:p>
          <a:p>
            <a:pPr lvl="8" indent="0"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1958438"/>
            <a:ext cx="17340263" cy="4747162"/>
          </a:xfrm>
          <a:prstGeom prst="rect">
            <a:avLst/>
          </a:prstGeom>
          <a:solidFill>
            <a:srgbClr val="9B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93385" y="2445348"/>
            <a:ext cx="13953493" cy="1345870"/>
          </a:xfrm>
          <a:prstGeom prst="rect">
            <a:avLst/>
          </a:prstGeom>
        </p:spPr>
        <p:txBody>
          <a:bodyPr anchor="b"/>
          <a:lstStyle>
            <a:lvl1pPr algn="ctr">
              <a:defRPr u="none" strike="noStrike" kern="0" cap="none" spc="0" normalizeH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仿宋" panose="02010609060101010101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93386" y="4856022"/>
            <a:ext cx="13951594" cy="146900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chemeClr val="bg1"/>
                </a:solidFill>
              </a:defRPr>
            </a:lvl5pPr>
          </a:lstStyle>
          <a:p>
            <a:endParaRPr dirty="0"/>
          </a:p>
          <a:p>
            <a:pPr lvl="1"/>
            <a:endParaRPr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0165588" y="4339091"/>
            <a:ext cx="548129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 userDrawn="1"/>
        </p:nvCxnSpPr>
        <p:spPr>
          <a:xfrm>
            <a:off x="1693385" y="4339093"/>
            <a:ext cx="5481290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AIPKU"/>
          <p:cNvSpPr txBox="1"/>
          <p:nvPr userDrawn="1"/>
        </p:nvSpPr>
        <p:spPr>
          <a:xfrm>
            <a:off x="7310755" y="3984625"/>
            <a:ext cx="2762250" cy="716915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0000" b="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pPr algn="ctr"/>
            <a:r>
              <a:rPr lang="en-US" altLang="zh-CN" sz="4000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</a:rPr>
              <a:t>SIGMA</a:t>
            </a:r>
            <a:r>
              <a:rPr lang="en-US" altLang="zh-CN" sz="4000" b="1" baseline="30000" dirty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仿宋" panose="02010609060101010101" charset="-122"/>
              </a:rPr>
              <a:t>P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10560" y="54338"/>
            <a:ext cx="1429703" cy="13987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450336" cy="1507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735" y="6943379"/>
            <a:ext cx="7239000" cy="2781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94550" y="3878364"/>
            <a:ext cx="540766" cy="80724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9620758" y="3870382"/>
            <a:ext cx="524933" cy="80724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"/>
          <p:cNvSpPr/>
          <p:nvPr userDrawn="1"/>
        </p:nvSpPr>
        <p:spPr>
          <a:xfrm>
            <a:off x="1039559" y="142914"/>
            <a:ext cx="15236761" cy="798103"/>
          </a:xfrm>
          <a:prstGeom prst="rect">
            <a:avLst/>
          </a:prstGeom>
          <a:solidFill>
            <a:srgbClr val="9B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 dirty="0"/>
          </a:p>
        </p:txBody>
      </p:sp>
      <p:sp>
        <p:nvSpPr>
          <p:cNvPr id="63" name="标题文本"/>
          <p:cNvSpPr txBox="1">
            <a:spLocks noGrp="1"/>
          </p:cNvSpPr>
          <p:nvPr userDrawn="1">
            <p:ph type="title" hasCustomPrompt="1"/>
          </p:nvPr>
        </p:nvSpPr>
        <p:spPr>
          <a:xfrm>
            <a:off x="1257995" y="159657"/>
            <a:ext cx="14761817" cy="7465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u="none" strike="noStrike" kern="0" cap="none" spc="0" normalizeH="0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仿宋" panose="02010609060101010101" charset="-122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2" name="灯片编号占位符 1"/>
          <p:cNvSpPr>
            <a:spLocks noGrp="1"/>
          </p:cNvSpPr>
          <p:nvPr userDrawn="1">
            <p:ph type="sldNum" sz="quarter" idx="10"/>
          </p:nvPr>
        </p:nvSpPr>
        <p:spPr>
          <a:xfrm>
            <a:off x="7918673" y="9237142"/>
            <a:ext cx="1502917" cy="539491"/>
          </a:xfrm>
          <a:prstGeom prst="rect">
            <a:avLst/>
          </a:prstGeom>
        </p:spPr>
        <p:txBody>
          <a:bodyPr/>
          <a:lstStyle>
            <a:lvl1pPr>
              <a:defRPr sz="2000" u="none" strike="noStrike" kern="0" cap="none" spc="0" normalizeH="0">
                <a:solidFill>
                  <a:srgbClr val="480700"/>
                </a:solidFill>
                <a:uFillTx/>
                <a:latin typeface="Times New Roman" panose="02020603050405020304" pitchFamily="18" charset="0"/>
                <a:ea typeface="仿宋" panose="02010609060101010101" charset="-122"/>
              </a:defRPr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en-US" altLang="zh-CN" dirty="0">
              <a:solidFill>
                <a:srgbClr val="4807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82387" y="117253"/>
            <a:ext cx="848148" cy="8481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283" y="108509"/>
            <a:ext cx="561390" cy="87420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6.png"/><Relationship Id="rId5" Type="http://schemas.openxmlformats.org/officeDocument/2006/relationships/tags" Target="../tags/tag4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30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29.png"/><Relationship Id="rId2" Type="http://schemas.openxmlformats.org/officeDocument/2006/relationships/tags" Target="../tags/tag50.xml"/><Relationship Id="rId16" Type="http://schemas.openxmlformats.org/officeDocument/2006/relationships/image" Target="../media/image33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49.xml"/><Relationship Id="rId5" Type="http://schemas.openxmlformats.org/officeDocument/2006/relationships/tags" Target="../tags/tag53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39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38.png"/><Relationship Id="rId5" Type="http://schemas.openxmlformats.org/officeDocument/2006/relationships/tags" Target="../tags/tag62.xml"/><Relationship Id="rId10" Type="http://schemas.openxmlformats.org/officeDocument/2006/relationships/image" Target="../media/image37.png"/><Relationship Id="rId4" Type="http://schemas.openxmlformats.org/officeDocument/2006/relationships/tags" Target="../tags/tag61.xm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4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1.png"/><Relationship Id="rId5" Type="http://schemas.openxmlformats.org/officeDocument/2006/relationships/tags" Target="../tags/tag69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44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3.png"/><Relationship Id="rId5" Type="http://schemas.openxmlformats.org/officeDocument/2006/relationships/tags" Target="../tags/tag7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79.xml"/><Relationship Id="rId7" Type="http://schemas.openxmlformats.org/officeDocument/2006/relationships/image" Target="../media/image4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23.xml"/><Relationship Id="rId3" Type="http://schemas.openxmlformats.org/officeDocument/2006/relationships/tags" Target="../tags/tag21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9.pn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image" Target="../media/image14.png"/><Relationship Id="rId33" Type="http://schemas.openxmlformats.org/officeDocument/2006/relationships/tags" Target="../tags/tag3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29" Type="http://schemas.openxmlformats.org/officeDocument/2006/relationships/image" Target="../media/image16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13.png"/><Relationship Id="rId32" Type="http://schemas.openxmlformats.org/officeDocument/2006/relationships/image" Target="../media/image18.png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tags" Target="../tags/tag19.xml"/><Relationship Id="rId28" Type="http://schemas.openxmlformats.org/officeDocument/2006/relationships/tags" Target="../tags/tag24.xml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31" Type="http://schemas.openxmlformats.org/officeDocument/2006/relationships/tags" Target="../tags/tag33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notesSlide" Target="../notesSlides/notesSlide2.xml"/><Relationship Id="rId27" Type="http://schemas.openxmlformats.org/officeDocument/2006/relationships/image" Target="../media/image15.png"/><Relationship Id="rId30" Type="http://schemas.openxmlformats.org/officeDocument/2006/relationships/image" Target="../media/image17.png"/><Relationship Id="rId8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3220" y="2403475"/>
            <a:ext cx="14128115" cy="134556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自监督学习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1633855" y="4817110"/>
            <a:ext cx="14127480" cy="118300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王好庆</a:t>
            </a: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北京大学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fld id="{50E97C1F-0357-46D3-89C5-B689FFB21D5C}" type="datetime1">
              <a:rPr lang="en-US" altLang="zh-CN">
                <a:solidFill>
                  <a:schemeClr val="bg1"/>
                </a:solidFill>
                <a:uFillTx/>
                <a:latin typeface="Times New Roman" panose="02020603050405020304" pitchFamily="18" charset="0"/>
                <a:ea typeface="仿宋" panose="02010609060101010101" charset="-122"/>
              </a:rPr>
              <a:t>9/12/2023</a:t>
            </a:fld>
            <a:endParaRPr lang="en-US" altLang="zh-CN" dirty="0">
              <a:solidFill>
                <a:schemeClr val="bg1"/>
              </a:solidFill>
              <a:uFillTx/>
              <a:latin typeface="Times New Roman" panose="02020603050405020304" pitchFamily="18" charset="0"/>
              <a:ea typeface="仿宋" panose="02010609060101010101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3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8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just" eaLnBrk="1">
                  <a:lnSpc>
                    <a:spcPct val="100000"/>
                  </a:lnSpc>
                </a:pPr>
                <a:r>
                  <a:rPr lang="zh-CN" altLang="en-US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参照信息瓶颈理论 </a:t>
                </a:r>
                <a:r>
                  <a:rPr lang="en-US" altLang="zh-CN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lang="en-US" altLang="en-US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information bottleneck theory), </a:t>
                </a:r>
                <a:r>
                  <a:rPr lang="zh-CN" altLang="en-US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我们可以定义</a:t>
                </a:r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 eaLnBrk="1">
                  <a:lnSpc>
                    <a:spcPct val="100000"/>
                  </a:lnSpc>
                </a:pPr>
                <a:endParaRPr lang="en-US" altLang="en-US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 eaLnBrk="1">
                  <a:lnSpc>
                    <a:spcPct val="100000"/>
                  </a:lnSpc>
                </a:pPr>
                <a:endParaRPr lang="en-US" altLang="en-US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 eaLnBrk="1">
                  <a:lnSpc>
                    <a:spcPct val="100000"/>
                  </a:lnSpc>
                </a:pPr>
                <a:r>
                  <a:rPr lang="en-US" altLang="zh-CN" sz="2800" b="0" i="1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Sufficient Representation in Contrastive Learning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The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is sufficient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if and only if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𝑠𝑢𝑓</m:t>
                            </m:r>
                          </m:sup>
                        </m:sSub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=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 eaLnBrk="1">
                  <a:lnSpc>
                    <a:spcPct val="100000"/>
                  </a:lnSpc>
                </a:pP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 eaLnBrk="1">
                  <a:lnSpc>
                    <a:spcPct val="100000"/>
                  </a:lnSpc>
                </a:pP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 eaLnBrk="1">
                  <a:lnSpc>
                    <a:spcPct val="100000"/>
                  </a:lnSpc>
                </a:pPr>
                <a:r>
                  <a:rPr lang="en-US" altLang="zh-CN" sz="2800" b="0" i="1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Minimal Sufficient Representation in Contrastive Learning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The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is minimal if and only if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𝑚𝑖𝑛</m:t>
                            </m:r>
                          </m:sup>
                        </m:sSub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≤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𝑠𝑢𝑓</m:t>
                            </m:r>
                          </m:sup>
                        </m:sSub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∀ </m:t>
                    </m:r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that is sufficient.</a:t>
                </a:r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014738" y="1197610"/>
                <a:ext cx="15217775" cy="8555990"/>
              </a:xfrm>
              <a:prstGeom prst="rect">
                <a:avLst/>
              </a:prstGeom>
              <a:blipFill>
                <a:blip r:embed="rId4"/>
                <a:stretch>
                  <a:fillRect l="-8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最小充分表征对于对比学习而言是最好的表征吗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?</a:t>
                </a:r>
              </a:p>
              <a:p>
                <a:pPr algn="l"/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No</a:t>
                </a:r>
                <a:r>
                  <a:rPr lang="en-US" altLang="zh-CN" sz="2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 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更准确的讲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对于迁移表现并非如此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)</a:t>
                </a: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Theorem 1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 (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Task-Relevant Information in Representations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) In contrastive learning, for a downstream task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𝑇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the minimal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contains less task-relevant information from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than other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𝑚𝑖𝑛</m:t>
                            </m:r>
                          </m:sup>
                        </m:sSub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has a gap of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𝑇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with the upper bound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 Formally, we have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min</m:t>
                              </m:r>
                            </m:sup>
                          </m:sSubSup>
                          <m: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suf</m:t>
                              </m:r>
                            </m:sup>
                          </m:sSubSup>
                          <m: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min</m:t>
                              </m:r>
                            </m:sup>
                          </m:sSubSup>
                          <m: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</m:d>
                      <m: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suf</m:t>
                              </m:r>
                            </m:sup>
                          </m:sSubSup>
                          <m: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I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min</m:t>
                              </m:r>
                            </m:sup>
                          </m:sSubSup>
                          <m: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5"/>
                <a:stretch>
                  <a:fillRect l="-8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33" y="3110565"/>
            <a:ext cx="12656796" cy="3333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对于下游分类任务，考察贝叶斯误差率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</m:sSub>
                      <m: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=1−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𝑚𝑎𝑥</m:t>
                                  </m:r>
                                </m:e>
                                <m:lim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𝑡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∈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=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𝑡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Theorem 2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. (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Bayes Error Rate of Representations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) For arbitrary learned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 its Bayes error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𝛤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with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</m:sSub>
                      <m: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≤1−</m:t>
                      </m:r>
                      <m:func>
                        <m:func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Specifically, for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 its Bayes error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𝛤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𝑠𝑢𝑓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with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𝑠𝑢𝑓</m:t>
                          </m:r>
                        </m:sup>
                      </m:sSubSup>
                      <m: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≤1−</m:t>
                      </m:r>
                      <m:func>
                        <m:func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𝑠𝑢𝑓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for minimal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 its Bayes error 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=</m:t>
                    </m:r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𝛤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𝑚𝑖𝑛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with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𝑚𝑖𝑛</m:t>
                          </m:r>
                        </m:sup>
                      </m:sSubSup>
                      <m: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≤1−</m:t>
                      </m:r>
                      <m:func>
                        <m:func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1)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对分类任务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𝑇</m:t>
                    </m:r>
                    <m:r>
                      <a:rPr lang="zh-CN" altLang="en-US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而言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最小充分表征的贝叶斯误差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的上界比其他充分表征的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𝑃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更高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2)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𝑠𝑢𝑓</m:t>
                            </m:r>
                          </m:sup>
                        </m:sSubSup>
                        <m: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𝑇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可以减少分类任务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𝑇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的贝叶斯误差率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.</a:t>
                </a:r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4"/>
                <a:stretch>
                  <a:fillRect l="-801" t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对于下游回归任务，考察最小期望平方预测误差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</m:sSub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limLowPr>
                            <m:e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𝑚𝑖𝑛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𝑇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  <m: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charset="-122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charset="-122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仿宋" panose="02010609060101010101" charset="-122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 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𝜀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𝑇</m:t>
                          </m:r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𝑇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−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𝔼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𝑇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Theorem 3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. (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Minimum Expected Squared Prediction Error of Representations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) For arbitrary learned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 when the conditional distribution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𝑝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lt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is uniform, Laplacian or Gaussian distribution, the minimum expected squared prediction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satisfies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</m:sSub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𝛼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∙</m:t>
                      </m:r>
                      <m:func>
                        <m:func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Specifically, for sufficient representation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, its minimum expected squared prediction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satisfies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  <m:sup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𝑠𝑢𝑓</m:t>
                          </m:r>
                        </m:sup>
                      </m:sSubSup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𝛼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∙</m:t>
                      </m:r>
                      <m:func>
                        <m:func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𝑠𝑢𝑓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for minimal sufficient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, its minimum expected squared prediction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𝑅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𝑒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 satisfies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Sup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</m:t>
                          </m:r>
                        </m:sub>
                        <m:sup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𝑚𝑖𝑛</m:t>
                          </m:r>
                        </m:sup>
                      </m:sSubSup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𝛼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  <a:sym typeface="+mn-lt"/>
                        </a:rPr>
                        <m:t>∙</m:t>
                      </m:r>
                      <m:func>
                        <m:func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funcPr>
                        <m:fNam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MS Mincho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−</m:t>
                                  </m:r>
                                  <m:r>
                                    <a:rPr lang="en-US" altLang="zh-CN" sz="2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仿宋" panose="02010609060101010101" charset="-122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仿宋" panose="02010609060101010101" charset="-122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MS Mincho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MS Mincho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,</m:t>
                                      </m:r>
                                      <m:r>
                                        <a:rPr lang="en-US" altLang="zh-CN" sz="2800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仿宋" panose="02010609060101010101" charset="-122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where the constant coefficient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Times New Roman" panose="02020603050405020304" pitchFamily="18" charset="0"/>
                        <a:sym typeface="+mn-lt"/>
                      </a:rPr>
                      <m:t>𝛼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 depends on the conditional distribution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Times New Roman" panose="02020603050405020304" pitchFamily="18" charset="0"/>
                        <a:sym typeface="+mn-lt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Times New Roman" panose="02020603050405020304" pitchFamily="18" charset="0"/>
                            <a:sym typeface="+mn-lt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Times New Roman" panose="020206030504050203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Times New Roman" panose="020206030504050203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Times New Roman" panose="020206030504050203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" panose="02010609060101010101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1)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对于回归任务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Times New Roman" panose="02020603050405020304" pitchFamily="18" charset="0"/>
                        <a:sym typeface="+mn-lt"/>
                      </a:rPr>
                      <m:t>𝑇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最小充分表征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𝑚𝑖𝑛</m:t>
                        </m:r>
                      </m:sup>
                    </m:sSubSup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的期望误差比其他充分表征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𝑠𝑢𝑓</m:t>
                        </m:r>
                      </m:sup>
                    </m:sSubSup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的更高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2)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𝑠𝑢𝑓</m:t>
                            </m:r>
                          </m:sup>
                        </m:sSubSup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𝑇</m:t>
                        </m:r>
                      </m:e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可以减少回归任务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𝑇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的最小期望平方预测误差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  <a:endParaRPr lang="en-US" altLang="zh-CN" sz="2800" b="0" i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4"/>
                <a:stretch>
                  <a:fillRect l="-801" t="-712" b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对比学习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最大化服从联合分布</a:t>
                </a:r>
                <a14:m>
                  <m:oMath xmlns:m="http://schemas.openxmlformats.org/officeDocument/2006/math">
                    <m:r>
                      <a:rPr lang="en-US" altLang="en-US" sz="2800" b="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800" b="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en-US" sz="2800" b="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的两个随机变量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的表征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sz="2800" b="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的互信息</a:t>
                </a:r>
                <a:r>
                  <a:rPr lang="en-US" altLang="en-US" sz="2800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.</a:t>
                </a:r>
                <a:endParaRPr lang="en-US" altLang="en-US" sz="2800" b="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将数据处理不等式应用于马尔科夫链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可以得到</a:t>
                </a:r>
                <a:endParaRPr lang="en-US" altLang="zh-CN" sz="2800" b="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𝐼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≥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𝐼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≥</m:t>
                      </m:r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𝐼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注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理想情况下，对比学习可以获得充分表征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在训练过程中，视图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的监督信息只来自于视图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r>
                  <a:rPr lang="zh-CN" altLang="en-US" sz="2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注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对比学习中学得的充分表征是近似最小的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4"/>
                <a:stretch>
                  <a:fillRect l="-801" t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32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目标：更多非共享的任务相关信息</a:t>
                </a:r>
                <a:endParaRPr lang="en-US" altLang="zh-CN" sz="32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   对比学习有过拟合到视图之间的共享信息的风险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  <a:sym typeface="+mn-lt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中增加的来自视图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的更多的信息可能与某些下游任务有关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  <a:endParaRPr lang="en-US" altLang="zh-CN" sz="2800" b="0" i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6"/>
                <a:stretch>
                  <a:fillRect l="-10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45" y="4162085"/>
            <a:ext cx="10011190" cy="3432199"/>
          </a:xfrm>
          <a:prstGeom prst="rect">
            <a:avLst/>
          </a:prstGeom>
        </p:spPr>
      </p:pic>
      <p:sp>
        <p:nvSpPr>
          <p:cNvPr id="36" name="爆炸形: 8 pt  35"/>
          <p:cNvSpPr/>
          <p:nvPr>
            <p:custDataLst>
              <p:tags r:id="rId3"/>
            </p:custDataLst>
          </p:nvPr>
        </p:nvSpPr>
        <p:spPr>
          <a:xfrm>
            <a:off x="1015205" y="2421060"/>
            <a:ext cx="647700" cy="628189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实现</a:t>
                </a: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I - RC:</a:t>
                </a:r>
                <a:r>
                  <a:rPr lang="zh-CN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基于表征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𝑧</m:t>
                    </m:r>
                  </m:oMath>
                </a14:m>
                <a:r>
                  <a:rPr lang="zh-CN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重构视图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𝑣</m:t>
                    </m:r>
                  </m:oMath>
                </a14:m>
                <a:endParaRPr lang="en-US" altLang="zh-CN" sz="32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由于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=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−</m:t>
                    </m:r>
                    <m:r>
                      <a:rPr lang="en-US" altLang="zh-CN" sz="28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e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所以我们降低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lt"/>
                        </a:rPr>
                        <m:t>𝐻</m:t>
                      </m:r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𝑣</m:t>
                          </m:r>
                        </m:e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𝑧</m:t>
                          </m:r>
                        </m:e>
                      </m:d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lt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,</m:t>
                              </m:r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其上界为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acc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𝑣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|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𝑧</m:t>
                          </m:r>
                        </m:e>
                      </m:d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lt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,</m:t>
                              </m:r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实现</a:t>
                </a: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II - LBE: </a:t>
                </a:r>
                <a:r>
                  <a:rPr lang="en-US" altLang="zh-CN" sz="3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InfoNCE</a:t>
                </a:r>
                <a:r>
                  <a:rPr lang="zh-CN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下界估计器</a:t>
                </a:r>
                <a:endPara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𝑁𝐶𝐸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𝑧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,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  <m:t>𝑣</m:t>
                          </m:r>
                        </m:e>
                      </m:d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  <a:sym typeface="+mn-lt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fPr>
                            <m:num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𝑘</m:t>
                              </m:r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  <a:sym typeface="+mn-lt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  <a:sym typeface="+mn-lt"/>
                                    </a:rPr>
                                    <m:t>𝑙𝑛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ambria Math" panose="02040503050406030204" pitchFamily="18" charset="0"/>
                                          <a:sym typeface="+mn-lt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𝑧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𝑙</m:t>
                                          </m:r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r>
                                            <a:rPr lang="en-US" altLang="zh-CN" sz="2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ambria Math" panose="02040503050406030204" pitchFamily="18" charset="0"/>
                                              <a:sym typeface="+mn-lt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sz="28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Cambria Math" panose="02040503050406030204" pitchFamily="18" charset="0"/>
                                                  <a:sym typeface="+mn-lt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  <m:t>𝑙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sz="28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Cambria Math" panose="02040503050406030204" pitchFamily="18" charset="0"/>
                                                      <a:sym typeface="+mn-lt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4"/>
                <a:stretch>
                  <a:fillRect l="-1001" t="-1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5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40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1.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lt"/>
                  </a:rPr>
                  <a:t>的有效性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Cambria Math" panose="020405030504060302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1)</a:t>
                </a:r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可以引入非共享信息并提升各种下游任务的表现，尤其对于迁移任务</a:t>
                </a:r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2)</a:t>
                </a:r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我们的理论分析和缓解方法广泛适用于各种对比学习模型</a:t>
                </a:r>
                <a:r>
                  <a:rPr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  <a:endPara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014740" y="1197610"/>
                <a:ext cx="15217775" cy="8555990"/>
              </a:xfrm>
              <a:prstGeom prst="rect">
                <a:avLst/>
              </a:prstGeom>
              <a:blipFill>
                <a:blip r:embed="rId12"/>
                <a:stretch>
                  <a:fillRect l="-8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截图202205271414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15365" y="2300191"/>
            <a:ext cx="9364345" cy="4682490"/>
          </a:xfrm>
          <a:prstGeom prst="rect">
            <a:avLst/>
          </a:prstGeom>
        </p:spPr>
      </p:pic>
      <p:sp>
        <p:nvSpPr>
          <p:cNvPr id="6" name="文本框 9"/>
          <p:cNvSpPr txBox="1"/>
          <p:nvPr>
            <p:custDataLst>
              <p:tags r:id="rId3"/>
            </p:custDataLst>
          </p:nvPr>
        </p:nvSpPr>
        <p:spPr>
          <a:xfrm>
            <a:off x="1015365" y="6973570"/>
            <a:ext cx="936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在训练数据集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(CIFAR10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STL-10)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以及迁移数据集上的线性评估准确率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(%)</a:t>
            </a:r>
          </a:p>
        </p:txBody>
      </p:sp>
      <p:pic>
        <p:nvPicPr>
          <p:cNvPr id="7" name="图片 6" descr="O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055350" y="2315210"/>
            <a:ext cx="5177790" cy="1211580"/>
          </a:xfrm>
          <a:prstGeom prst="rect">
            <a:avLst/>
          </a:prstGeom>
        </p:spPr>
      </p:pic>
      <p:sp>
        <p:nvSpPr>
          <p:cNvPr id="3" name="文本框 9"/>
          <p:cNvSpPr txBox="1"/>
          <p:nvPr>
            <p:custDataLst>
              <p:tags r:id="rId5"/>
            </p:custDataLst>
          </p:nvPr>
        </p:nvSpPr>
        <p:spPr>
          <a:xfrm>
            <a:off x="11054715" y="3526790"/>
            <a:ext cx="5178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(a): PASCAL VOC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上目标检测</a:t>
            </a:r>
            <a:endParaRPr lang="en-US" altLang="zh-CN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OD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054715" y="4047490"/>
            <a:ext cx="5177155" cy="12192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1055350" y="5266690"/>
            <a:ext cx="5175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(b): COCO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上目标检测</a:t>
            </a:r>
            <a:endParaRPr lang="en-US" altLang="zh-CN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IS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1054715" y="5759450"/>
            <a:ext cx="5179060" cy="12147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1055985" y="7006590"/>
            <a:ext cx="517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(c): COCO</a:t>
            </a:r>
            <a:r>
              <a:rPr lang="zh-CN" alt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实例分割</a:t>
            </a:r>
            <a:endParaRPr lang="en-US" altLang="zh-CN" sz="18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31240" y="198120"/>
            <a:ext cx="15240635" cy="728345"/>
          </a:xfrm>
        </p:spPr>
        <p:txBody>
          <a:bodyPr>
            <a:noAutofit/>
          </a:bodyPr>
          <a:lstStyle/>
          <a:p>
            <a:pPr algn="l"/>
            <a:r>
              <a:rPr lang="zh-CN" altLang="en-US" sz="40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+mn-ea"/>
              </a:rPr>
              <a:t>对比学习</a:t>
            </a:r>
            <a:endParaRPr lang="zh-CN" altLang="en-US" sz="40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31240" y="1383030"/>
                <a:ext cx="15240635" cy="5693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2.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在监督学习中增大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1) </a:t>
                </a:r>
                <a:r>
                  <a:rPr lang="zh-CN" altLang="en-US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在监督学习中</a:t>
                </a:r>
                <a:r>
                  <a:rPr lang="en-US" altLang="zh-CN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b="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增大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  <a:sym typeface="+mn-lt"/>
                      </a:rPr>
                      <m:t>𝐼</m:t>
                    </m:r>
                    <m:d>
                      <m:d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𝑧</m:t>
                        </m:r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,</m:t>
                        </m:r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可以缓解对标签信息的过拟合，提升迁移表现</a:t>
                </a:r>
                <a:r>
                  <a:rPr lang="en-US" altLang="zh-CN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2) </a:t>
                </a:r>
                <a:r>
                  <a:rPr lang="zh-CN" altLang="en-US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这一发现可以帮助在监督预训练中获得更加泛化的表征</a:t>
                </a:r>
                <a:r>
                  <a:rPr lang="en-US" altLang="zh-CN" b="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40" y="1383030"/>
                <a:ext cx="15240635" cy="5693866"/>
              </a:xfrm>
              <a:prstGeom prst="rect">
                <a:avLst/>
              </a:prstGeom>
              <a:blipFill>
                <a:blip r:embed="rId3"/>
                <a:stretch>
                  <a:fillRect l="-800" t="-1499" b="-1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截图202205271416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56" y="2179955"/>
            <a:ext cx="12967970" cy="2948305"/>
          </a:xfrm>
          <a:prstGeom prst="rect">
            <a:avLst/>
          </a:prstGeom>
        </p:spPr>
      </p:pic>
      <p:sp>
        <p:nvSpPr>
          <p:cNvPr id="6" name="文本框 9"/>
          <p:cNvSpPr txBox="1"/>
          <p:nvPr/>
        </p:nvSpPr>
        <p:spPr>
          <a:xfrm>
            <a:off x="2166620" y="5128260"/>
            <a:ext cx="1296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18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在训练数据集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(CIFAR10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CIFAR100) </a:t>
            </a:r>
            <a:r>
              <a:rPr lang="zh-CN" altLang="en-US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以及迁移数据集上的线性评估准确率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(%)</a:t>
            </a:r>
          </a:p>
        </p:txBody>
      </p:sp>
    </p:spTree>
  </p:cSld>
  <p:clrMapOvr>
    <a:masterClrMapping/>
  </p:clrMapOvr>
  <p:transition spd="med" advTm="18802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095" y="159657"/>
            <a:ext cx="15005717" cy="746528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1014095" y="1203325"/>
            <a:ext cx="15123795" cy="5930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生成式建模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实习回顾及未来规划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277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65" y="159385"/>
            <a:ext cx="15217775" cy="746760"/>
          </a:xfrm>
        </p:spPr>
        <p:txBody>
          <a:bodyPr/>
          <a:lstStyle/>
          <a:p>
            <a:r>
              <a:rPr lang="zh-CN" altLang="en-US" dirty="0"/>
              <a:t>个人信息</a:t>
            </a: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5364" y="987551"/>
            <a:ext cx="15217775" cy="86066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教育背景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北京大学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              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智能科学与技术专业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博士研究生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                              2019.09 – 2024.07</a:t>
            </a: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北京航空航天大学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数学与应用数学专业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理学学士学位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                                         2015.09 – 2019.07</a:t>
            </a:r>
          </a:p>
          <a:p>
            <a:pPr algn="l"/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研究方向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自监督表征学习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论文发表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一作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1.Masked Image Modeling with Local Multi-Scale Reconstruction. CVPR 2023 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Highlight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(Top 2.6%), CCF-A.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2.Towards well-generalizing meta-learning via adversarial task augmentation. AIJ 2023, IF=14.05, CCF-A.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3.Contrastive Prototypical Network with Wasserstein Confidence Penalty. ECCV 2022, CCF-B.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4.Rethinking minimal sufficient representation in contrastive learning. CVPR 2022 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Oral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(Top 4.2%), CCF-A.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5.Cross-domain few-shot classification via adversarial task augmentation. IJCAI 2021, CCF-A.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6.Distributed representations of diseases based on co-occurrence relationship. ESWA 2021, IF=8.665, CCF-C.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7.Focus Your Attention when Few-Shot Classification. NeurIPS 2023 under review, CCF-A.</a:t>
            </a: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合著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1.Revisiting the Parameter Efficiency of Adapters from the Perspective of Precision Redundancy. ICCV 2023, CCF-A.</a:t>
            </a: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2.Fast structured decoding for sequence models. NeurIPS 2019, CCF-A.</a:t>
            </a:r>
          </a:p>
          <a:p>
            <a:pPr algn="l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社会工作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受邀担任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CVPR, ICCV, NeurIPS, ICLR, ECCV, IJCV, TMM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等会议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期刊审稿人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3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8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掩码图像建模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随机地遮住部分输入，并基于其他部分推断被遮挡内容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37666" y="1991360"/>
            <a:ext cx="5966460" cy="3150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900286" y="1993900"/>
            <a:ext cx="5654040" cy="3147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72386" y="6084570"/>
            <a:ext cx="3855720" cy="273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7665" y="5240655"/>
            <a:ext cx="59664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BEiT [Bao et al., 2022]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9900285" y="5240655"/>
            <a:ext cx="565467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MAE [He et al., 2022]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3035" y="8822690"/>
            <a:ext cx="385508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MaskFeat [Wei et al., 2022]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591040" y="6084570"/>
            <a:ext cx="6273800" cy="273812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9590405" y="8823325"/>
            <a:ext cx="627443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LocalMIM [</a:t>
            </a: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Wang et al., CVPR 2023 Highlight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]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3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8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巨大的计算负担以及缓慢的学习过程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已有工作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加速编码过程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1.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编码器只处理未遮挡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patch,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如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MAE, GreenMIM.</a:t>
            </a: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2.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缩小输入分辨率从而减少输入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patch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的数量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如</a:t>
            </a:r>
            <a:r>
              <a:rPr lang="en-US" altLang="zh-CN" sz="2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LoMaR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, UM-MAE, </a:t>
            </a:r>
            <a:r>
              <a:rPr lang="en-US" altLang="zh-CN" sz="2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FastMIM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所有已有工作并未关注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表征学习过程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本身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37716" y="5173980"/>
            <a:ext cx="13171170" cy="38233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780915" y="8997315"/>
            <a:ext cx="7778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Figure: 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ImageNet-1K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Top-1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的微调准确率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3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8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编码器的较低层在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MIM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的表征学习中扮演关键角色：</a:t>
            </a:r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对预训练而言，良好学习的较低层能够将知识传递给较高层以促进其表征学习（前向传递）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为下游微调而言，较高层的学习率较大而快速适应下游任务，而较低层的学习率较小而变化较少，需要在预训练过程充分学习（通用知识）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 Italic" panose="02020603050405020304" charset="0"/>
                <a:sym typeface="+mn-lt"/>
              </a:rPr>
              <a:t>所有已有的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 Italic" panose="02020603050405020304" charset="0"/>
                <a:sym typeface="+mn-lt"/>
              </a:rPr>
              <a:t>MIM</a:t>
            </a:r>
            <a:r>
              <a:rPr lang="zh-CN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 Italic" panose="02020603050405020304" charset="0"/>
                <a:sym typeface="+mn-lt"/>
              </a:rPr>
              <a:t>模型都只在顶层引入显式的指导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 Italic" panose="02020603050405020304" charset="0"/>
                <a:sym typeface="+mn-lt"/>
              </a:rPr>
              <a:t>!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使用注意力机制学习每层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patch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两两之间的语义关联的复杂度是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𝒪</m:t>
                    </m:r>
                    <m:d>
                      <m:d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，</a:t>
                </a:r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N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为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patch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数目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没有显式的指导，较低层的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patch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之间的语义关联无法被充分地学习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.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现有的使用全局重构的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MIM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模型在较低层有较小的标准化互信息（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Normalized Mutual Information, NMI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）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,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这意味着他们的注意力不够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query-adaptive.</a:t>
                </a:r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6"/>
                <a:stretch>
                  <a:fillRect l="-801" t="-926" r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92909" y="4711238"/>
            <a:ext cx="5950585" cy="39433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592907" y="8723803"/>
            <a:ext cx="610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dirty="0">
                <a:latin typeface="Times New Roman Regular" panose="02020603050405020304" charset="0"/>
                <a:cs typeface="Times New Roman Regular" panose="02020603050405020304" charset="0"/>
              </a:rPr>
              <a:t>﻿</a:t>
            </a:r>
            <a:r>
              <a:rPr kumimoji="1"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Figure: </a:t>
            </a:r>
            <a:r>
              <a:rPr kumimoji="1"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每层</a:t>
            </a:r>
            <a:r>
              <a:rPr kumimoji="1"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query</a:t>
            </a:r>
            <a:r>
              <a:rPr kumimoji="1"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和</a:t>
            </a:r>
            <a:r>
              <a:rPr kumimoji="1"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key patch</a:t>
            </a:r>
            <a:r>
              <a:rPr kumimoji="1"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之间的</a:t>
            </a:r>
            <a:r>
              <a:rPr kumimoji="1"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 Regular" panose="02020603050405020304" charset="0"/>
              </a:rPr>
              <a:t>NMI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9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重构任务需要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patch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之间的全局推理来预测被遮挡的信号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在多个选择的局部层执行重构任务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较低层重构细尺度的监督信号，较高层重构粗尺度的监督信号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58670" y="1197610"/>
            <a:ext cx="13223240" cy="5770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lt"/>
                  </a:rPr>
                  <a:t>输入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Cambria Math" panose="02040503050406030204" pitchFamily="18" charset="0"/>
                    <a:sym typeface="+mn-lt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𝑥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𝐻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×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𝑊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×</m:t>
                          </m:r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lt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监督信号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sSubPr>
                        <m:e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仿宋" panose="02010609060101010101" charset="-122"/>
                          <a:cs typeface="Cambria Math" panose="02040503050406030204" pitchFamily="18" charset="0"/>
                          <a:sym typeface="+mn-lt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仿宋" panose="02010609060101010101" charset="-122"/>
                              <a:cs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仿宋" panose="02010609060101010101" charset="-122"/>
                                  <a:cs typeface="Cambria Math" panose="02040503050406030204" pitchFamily="18" charset="0"/>
                                  <a:sym typeface="+mn-lt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其中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𝑝</m:t>
                                </m:r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×</m:t>
                                </m:r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𝑝</m:t>
                                </m:r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×</m:t>
                                </m:r>
                                <m:r>
                                  <a:rPr lang="en-US" altLang="zh-CN" sz="28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仿宋" panose="02010609060101010101" charset="-122"/>
                                    <a:cs typeface="Cambria Math" panose="02040503050406030204" pitchFamily="18" charset="0"/>
                                    <a:sym typeface="+mn-lt"/>
                                  </a:rPr>
                                  <m:t>𝐶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𝑖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𝐻𝑊</m:t>
                        </m:r>
                        <m:r>
                          <a:rPr lang="en-US" altLang="zh-CN" sz="2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/</m:t>
                        </m:r>
                        <m:sSup>
                          <m:sSupPr>
                            <m:ctrlP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</m:ctrlPr>
                          </m:sSup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仿宋" panose="02010609060101010101" charset="-122"/>
                                <a:cs typeface="Cambria Math" panose="02040503050406030204" pitchFamily="18" charset="0"/>
                                <a:sym typeface="+mn-lt"/>
                              </a:rPr>
                              <m:t>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是不重叠的区域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𝜋</m:t>
                    </m:r>
                  </m:oMath>
                </a14:m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表示特征描述子，比如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codebook, HOG, pixel normalization</a:t>
                </a: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zh-CN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解码器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Transformer blocks +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缩放模块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 + MLP</a:t>
                </a:r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014739" y="1197610"/>
                <a:ext cx="15217775" cy="8555990"/>
              </a:xfrm>
              <a:prstGeom prst="rect">
                <a:avLst/>
              </a:prstGeom>
              <a:blipFill>
                <a:blip r:embed="rId6"/>
                <a:stretch>
                  <a:fillRect l="-8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34345" y="1197610"/>
            <a:ext cx="5598160" cy="572706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485418" y="7093527"/>
            <a:ext cx="4747088" cy="40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Figure: </a:t>
            </a:r>
            <a:r>
              <a:rPr lang="zh-CN" altLang="en-US" sz="20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特定尺度下的解码过程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5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40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下游任务</a:t>
            </a:r>
            <a:endParaRPr lang="en-US" altLang="zh-CN" sz="2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14730" y="1790065"/>
            <a:ext cx="7387590" cy="5633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28785" y="1790065"/>
            <a:ext cx="6903720" cy="3686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28785" y="6174105"/>
            <a:ext cx="6927850" cy="20307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14730" y="7423785"/>
            <a:ext cx="7386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Table: ImageNet-1K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上的</a:t>
            </a: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Top-1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微调准确率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28785" y="5476240"/>
            <a:ext cx="6903720" cy="418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Table: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在ADE20K上语义分割</a:t>
            </a:r>
            <a:endParaRPr kumimoji="0" lang="zh-CN" altLang="en-US" sz="2000" b="1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Helvetica Neue"/>
              <a:sym typeface="Helvetica Neu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28785" y="8204835"/>
            <a:ext cx="690372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Table: </a:t>
            </a:r>
            <a:r>
              <a:rPr lang="zh-CN" alt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在COCO上目标检测和实例分割</a:t>
            </a:r>
            <a:endParaRPr kumimoji="0" lang="zh-CN" altLang="en-US" sz="20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9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注意力可视化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对于目标中心化的图像，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LocalMIM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可以将前景目标与</a:t>
            </a:r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背景区分开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对于多目标图像，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LocalMIM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可以在没有任何特定的监</a:t>
            </a:r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督信息的情况下有效地分割不同的目标，这意味着其注意</a:t>
            </a:r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力机制足够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query-adaptive.</a:t>
            </a:r>
          </a:p>
          <a:p>
            <a:pPr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3)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较低层的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patch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通常更加关注相邻区域，而较高层的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patch</a:t>
            </a: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会关注更广范围内语义相关的区域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  <a:endParaRPr lang="en-US" altLang="zh-CN" sz="2800" b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50179" y="2087534"/>
            <a:ext cx="5982335" cy="7140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4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生成式建模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9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C.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梯度截断预训练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ea typeface="仿宋" panose="02010609060101010101" charset="-122"/>
              <a:cs typeface="Times New Roman" panose="02020603050405020304" pitchFamily="18" charset="0"/>
              <a:sym typeface="+mn-lt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梯度截断预训练可以达到与全局反向传播相似的表现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charset="-122"/>
                <a:cs typeface="Times New Roman" panose="02020603050405020304" pitchFamily="18" charset="0"/>
                <a:sym typeface="+mn-lt"/>
              </a:rPr>
              <a:t>.</a:t>
            </a:r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07156" y="2223135"/>
            <a:ext cx="9432290" cy="2491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095" y="159657"/>
            <a:ext cx="15005717" cy="746528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1014095" y="1203325"/>
            <a:ext cx="15123795" cy="5930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生成式建模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实习回顾及未来规划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20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095" y="159657"/>
            <a:ext cx="15005717" cy="746528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1014095" y="1203325"/>
            <a:ext cx="15123795" cy="5930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生成式建模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实习回顾及未来规划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5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实习回顾及未来规划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CFAFB58-1F6D-4311-B174-17B0C133B1C5}"/>
              </a:ext>
            </a:extLst>
          </p:cNvPr>
          <p:cNvSpPr/>
          <p:nvPr/>
        </p:nvSpPr>
        <p:spPr>
          <a:xfrm>
            <a:off x="2078633" y="2078784"/>
            <a:ext cx="12888684" cy="1391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75000"/>
              </a:schemeClr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937897-B0B3-4CA2-B88B-DEF14B1D06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78633" y="2512901"/>
            <a:ext cx="1288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月份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调研各种生成模型，如</a:t>
            </a:r>
            <a:r>
              <a:rPr lang="en-US" altLang="zh-CN" sz="28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NeRF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diffusion models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阅读相关文献以及代码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905B7A0-A7DD-489D-890B-5B826AC3774A}"/>
              </a:ext>
            </a:extLst>
          </p:cNvPr>
          <p:cNvSpPr/>
          <p:nvPr/>
        </p:nvSpPr>
        <p:spPr>
          <a:xfrm>
            <a:off x="2078633" y="4621660"/>
            <a:ext cx="12888684" cy="1391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75000"/>
              </a:schemeClr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58396-5F67-4240-B94C-6B85B30C71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78633" y="5055777"/>
            <a:ext cx="1288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月份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调研生成模型在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talking head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中的应用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选定目标课题并设计模型框架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C2C52BA-D3F7-48A6-884D-ABC4A1C07291}"/>
              </a:ext>
            </a:extLst>
          </p:cNvPr>
          <p:cNvSpPr/>
          <p:nvPr/>
        </p:nvSpPr>
        <p:spPr>
          <a:xfrm>
            <a:off x="2078633" y="7164536"/>
            <a:ext cx="12888684" cy="1391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75000"/>
              </a:schemeClr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2F1766-138D-46D2-A27C-C2E4B70F15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78633" y="7598653"/>
            <a:ext cx="1288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月份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实现模型框架的代码，调节超参数并改进初始框架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CBF2DB56-908C-45D4-8F21-4D76D2236F93}"/>
              </a:ext>
            </a:extLst>
          </p:cNvPr>
          <p:cNvSpPr/>
          <p:nvPr/>
        </p:nvSpPr>
        <p:spPr>
          <a:xfrm>
            <a:off x="8280659" y="3556745"/>
            <a:ext cx="484632" cy="978408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3B71CB1-DF9D-49B0-A405-F6FA36CCE0FA}"/>
              </a:ext>
            </a:extLst>
          </p:cNvPr>
          <p:cNvSpPr/>
          <p:nvPr/>
        </p:nvSpPr>
        <p:spPr>
          <a:xfrm>
            <a:off x="8280659" y="6099621"/>
            <a:ext cx="484632" cy="978408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1F8001-7860-4F4F-9ED2-7320D7032D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14739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40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实习回顾</a:t>
            </a:r>
            <a:endParaRPr lang="en-US" altLang="zh-CN" sz="40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0320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5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实习回顾及未来规划</a:t>
            </a: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40" y="1197610"/>
            <a:ext cx="15444460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lvl="1" indent="-457200" algn="l"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课题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audio-driven one-shot talking head diffusion model with controllable attributes</a:t>
            </a: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1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2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457200" lvl="2" indent="-457200"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输入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身份图像 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整张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加噪的真实图像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生成图像</a:t>
            </a:r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2" indent="0" algn="l"/>
            <a:endParaRPr lang="en-US" altLang="zh-CN" sz="28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457200" lvl="1" indent="-457200" algn="l"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条件生成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将条件特征用于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U-Net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中的</a:t>
            </a:r>
            <a:r>
              <a:rPr lang="en-US" altLang="zh-CN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Group Norm</a:t>
            </a:r>
            <a:r>
              <a:rPr lang="zh-CN" altLang="en-US" sz="28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模块</a:t>
            </a:r>
            <a:endParaRPr lang="en-US" altLang="zh-CN" b="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lvl="8" indent="-342900" algn="l"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Lip-Synch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面部区域的损失施加更多惩罚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marL="342900" lvl="3" indent="-342900" algn="l"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Control-Attribute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使用预训练的属性分类器（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FaRL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预训练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+ 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CelebA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-HQ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微调）用于属性提取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训练时输入真实目标图像的属性向量，测试时使用手动加权的属性向量作为输入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  <a:p>
            <a:pPr marL="342900" lvl="3" indent="-342900" algn="l">
              <a:buFont typeface="Wingdings" panose="05000000000000000000" pitchFamily="2" charset="2"/>
              <a:buChar char="u"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Control-Posture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使用位姿提取器用于位姿特征提取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; 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训练时输入真实目标图像的位姿特征，测试时使用身份图像的位姿特征的手动仿射变换作为输入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2A8646-F7D0-4A16-8984-6BB6C50F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99" y="1840874"/>
            <a:ext cx="9358663" cy="41412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5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实习回顾及未来规划</a:t>
            </a: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40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lvl="8" indent="-342900" algn="l">
              <a:buFont typeface="Wingdings" panose="05000000000000000000" pitchFamily="2" charset="2"/>
              <a:buChar char="Ø"/>
            </a:pPr>
            <a:r>
              <a:rPr lang="zh-CN" altLang="en-US" sz="3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未来规划</a:t>
            </a:r>
            <a:endParaRPr lang="en-US" altLang="zh-CN" sz="3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l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/>
            <a:r>
              <a:rPr lang="zh-CN" altLang="en-US" sz="2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结合表征学习与生成模型的通用框架</a:t>
            </a:r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2800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lvl="8" indent="-342900" algn="just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理解任务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：表征学习已经逐步走向统一，同一表征可以应用于各种下游理解任务，比如分类，检测和分割等</a:t>
            </a:r>
            <a:endParaRPr lang="en-US" altLang="zh-CN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/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X--(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编码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)--&gt;</a:t>
            </a:r>
            <a:r>
              <a:rPr lang="en-US" altLang="zh-CN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Z_x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--(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预测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)--&gt;Y</a:t>
            </a:r>
          </a:p>
          <a:p>
            <a:pPr marL="342900" lvl="8" indent="-342900" algn="just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生成任务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：表征学习属于作坊式阶段</a:t>
            </a:r>
            <a:endParaRPr lang="en-US" altLang="zh-CN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lvl="8" indent="-342900" algn="just">
              <a:buFont typeface="Wingdings" panose="05000000000000000000" pitchFamily="2" charset="2"/>
              <a:buChar char="Ø"/>
            </a:pPr>
            <a:endParaRPr lang="en-US" altLang="zh-CN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marL="342900" lvl="8" indent="-342900" algn="just"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新框架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/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X--(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编码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)--&gt;</a:t>
            </a:r>
            <a:r>
              <a:rPr lang="en-US" altLang="zh-CN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Z_x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--(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预测，解耦，多模态对齐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融合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)--&gt;</a:t>
            </a:r>
            <a:r>
              <a:rPr lang="en-US" altLang="zh-CN" b="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Z_y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--(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解码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)--&gt;Y</a:t>
            </a:r>
          </a:p>
          <a:p>
            <a:pPr lvl="8" indent="0" algn="just"/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两阶段生成，隐空间可进行多种高价值操作：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1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）表征解耦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可解释性；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）表征多模态对齐</a:t>
            </a:r>
            <a:r>
              <a:rPr lang="en-US" altLang="zh-CN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融合</a:t>
            </a:r>
            <a:endParaRPr lang="en-US" altLang="zh-CN" b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  <a:p>
            <a:pPr lvl="8" indent="0" algn="just"/>
            <a:endParaRPr lang="en-US" altLang="zh-CN" sz="3200" b="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49690EE-ADB1-4053-B87F-EDE3FAA78621}"/>
              </a:ext>
            </a:extLst>
          </p:cNvPr>
          <p:cNvSpPr/>
          <p:nvPr/>
        </p:nvSpPr>
        <p:spPr>
          <a:xfrm>
            <a:off x="2425147" y="3373805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图像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00049F1-C663-475F-9ADA-5C57FF0CF87C}"/>
              </a:ext>
            </a:extLst>
          </p:cNvPr>
          <p:cNvSpPr/>
          <p:nvPr/>
        </p:nvSpPr>
        <p:spPr>
          <a:xfrm>
            <a:off x="2425147" y="4241739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文本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93289B7-DD9A-4B71-82B3-503BFA93E3E6}"/>
              </a:ext>
            </a:extLst>
          </p:cNvPr>
          <p:cNvSpPr/>
          <p:nvPr/>
        </p:nvSpPr>
        <p:spPr>
          <a:xfrm>
            <a:off x="2425146" y="5109673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音频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4241A26-C7EA-4577-A24F-887B00B16F1D}"/>
              </a:ext>
            </a:extLst>
          </p:cNvPr>
          <p:cNvSpPr/>
          <p:nvPr/>
        </p:nvSpPr>
        <p:spPr>
          <a:xfrm>
            <a:off x="2425146" y="5977607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视频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846B37-282F-4436-8D31-E3FDBB4AD089}"/>
              </a:ext>
            </a:extLst>
          </p:cNvPr>
          <p:cNvSpPr/>
          <p:nvPr/>
        </p:nvSpPr>
        <p:spPr>
          <a:xfrm>
            <a:off x="12983816" y="3373805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图像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1032772-AD81-4850-8CF4-8E036A309D08}"/>
              </a:ext>
            </a:extLst>
          </p:cNvPr>
          <p:cNvSpPr/>
          <p:nvPr/>
        </p:nvSpPr>
        <p:spPr>
          <a:xfrm>
            <a:off x="12983816" y="4241739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文本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C748A27-26A7-43CE-9C87-CB62330DAEC7}"/>
              </a:ext>
            </a:extLst>
          </p:cNvPr>
          <p:cNvSpPr/>
          <p:nvPr/>
        </p:nvSpPr>
        <p:spPr>
          <a:xfrm>
            <a:off x="12983815" y="5109673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音频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73C8A34-ACA1-4C24-9E17-0A7772AA1A87}"/>
              </a:ext>
            </a:extLst>
          </p:cNvPr>
          <p:cNvSpPr/>
          <p:nvPr/>
        </p:nvSpPr>
        <p:spPr>
          <a:xfrm>
            <a:off x="12983815" y="5977607"/>
            <a:ext cx="1928191" cy="4880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Neue Medium"/>
              </a:rPr>
              <a:t>视频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2A162D-5455-4F08-A380-F66DC0A50C75}"/>
              </a:ext>
            </a:extLst>
          </p:cNvPr>
          <p:cNvSpPr txBox="1"/>
          <p:nvPr/>
        </p:nvSpPr>
        <p:spPr>
          <a:xfrm>
            <a:off x="3226535" y="2711953"/>
            <a:ext cx="3254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X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847657-8D57-42F9-AC38-F1BCEF26400E}"/>
              </a:ext>
            </a:extLst>
          </p:cNvPr>
          <p:cNvSpPr txBox="1"/>
          <p:nvPr/>
        </p:nvSpPr>
        <p:spPr>
          <a:xfrm>
            <a:off x="13785204" y="2711953"/>
            <a:ext cx="3254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1D477F-79E6-4B76-BFCB-61CF4681B8B6}"/>
              </a:ext>
            </a:extLst>
          </p:cNvPr>
          <p:cNvSpPr txBox="1"/>
          <p:nvPr/>
        </p:nvSpPr>
        <p:spPr>
          <a:xfrm>
            <a:off x="7609414" y="2717468"/>
            <a:ext cx="2107949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Helvetica Neue"/>
              </a:rPr>
              <a:t>隐空间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x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y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)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056DA36-9695-4B21-870D-A6D2C396C9C6}"/>
              </a:ext>
            </a:extLst>
          </p:cNvPr>
          <p:cNvSpPr/>
          <p:nvPr/>
        </p:nvSpPr>
        <p:spPr>
          <a:xfrm>
            <a:off x="7692886" y="3689337"/>
            <a:ext cx="1951379" cy="25323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0308D3-5887-4EBA-AD5C-A8B756B90350}"/>
              </a:ext>
            </a:extLst>
          </p:cNvPr>
          <p:cNvSpPr txBox="1"/>
          <p:nvPr/>
        </p:nvSpPr>
        <p:spPr>
          <a:xfrm>
            <a:off x="7692885" y="4674480"/>
            <a:ext cx="46166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spc="0" normalizeH="0" baseline="0" dirty="0" err="1">
                <a:ln>
                  <a:noFill/>
                </a:ln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Zx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5696B0-F225-4C83-8043-D77A88D423C3}"/>
              </a:ext>
            </a:extLst>
          </p:cNvPr>
          <p:cNvSpPr txBox="1"/>
          <p:nvPr/>
        </p:nvSpPr>
        <p:spPr>
          <a:xfrm>
            <a:off x="9182599" y="4729816"/>
            <a:ext cx="461666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cap="none" spc="0" normalizeH="0" baseline="0" dirty="0" err="1">
                <a:ln>
                  <a:noFill/>
                </a:ln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Zy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FC352589-420F-4B5F-9005-8F83DA741941}"/>
              </a:ext>
            </a:extLst>
          </p:cNvPr>
          <p:cNvCxnSpPr>
            <a:cxnSpLocks/>
            <a:stCxn id="18" idx="0"/>
            <a:endCxn id="19" idx="0"/>
          </p:cNvCxnSpPr>
          <p:nvPr/>
        </p:nvCxnSpPr>
        <p:spPr>
          <a:xfrm rot="16200000" flipH="1">
            <a:off x="8640907" y="3957291"/>
            <a:ext cx="55336" cy="1489714"/>
          </a:xfrm>
          <a:prstGeom prst="curvedConnector3">
            <a:avLst>
              <a:gd name="adj1" fmla="val -161652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72A49F48-1C7F-4B6D-81EC-6B6C912A8C77}"/>
              </a:ext>
            </a:extLst>
          </p:cNvPr>
          <p:cNvCxnSpPr>
            <a:cxnSpLocks/>
            <a:stCxn id="19" idx="2"/>
            <a:endCxn id="18" idx="2"/>
          </p:cNvCxnSpPr>
          <p:nvPr/>
        </p:nvCxnSpPr>
        <p:spPr>
          <a:xfrm rot="5400000" flipH="1">
            <a:off x="8640907" y="4429215"/>
            <a:ext cx="55336" cy="1489714"/>
          </a:xfrm>
          <a:prstGeom prst="curvedConnector3">
            <a:avLst>
              <a:gd name="adj1" fmla="val -161652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66F932F-6619-446A-9195-D8F6A27E618D}"/>
              </a:ext>
            </a:extLst>
          </p:cNvPr>
          <p:cNvSpPr txBox="1"/>
          <p:nvPr/>
        </p:nvSpPr>
        <p:spPr>
          <a:xfrm>
            <a:off x="8251411" y="4212815"/>
            <a:ext cx="823945" cy="13952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i="0" u="none" strike="noStrike" cap="none" spc="0" normalizeH="0" baseline="0" dirty="0">
                <a:ln>
                  <a:noFill/>
                </a:ln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Helvetica Neue"/>
              </a:rPr>
              <a:t>解耦</a:t>
            </a:r>
            <a:endParaRPr kumimoji="0" lang="en-US" altLang="zh-CN" sz="2800" i="0" u="none" strike="noStrike" cap="none" spc="0" normalizeH="0" baseline="0" dirty="0">
              <a:ln>
                <a:noFill/>
              </a:ln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对齐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i="0" u="none" strike="noStrike" cap="none" spc="0" normalizeH="0" baseline="0" dirty="0">
                <a:ln>
                  <a:noFill/>
                </a:ln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Helvetica Neue"/>
              </a:rPr>
              <a:t>融合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AFAD2E6-941B-461C-B9C1-50D8D20D1F52}"/>
              </a:ext>
            </a:extLst>
          </p:cNvPr>
          <p:cNvCxnSpPr>
            <a:stCxn id="3" idx="3"/>
            <a:endCxn id="18" idx="1"/>
          </p:cNvCxnSpPr>
          <p:nvPr/>
        </p:nvCxnSpPr>
        <p:spPr>
          <a:xfrm>
            <a:off x="4353338" y="3617844"/>
            <a:ext cx="3339547" cy="12925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0C5CF66-CD15-4559-97C6-13B19657940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53338" y="4485778"/>
            <a:ext cx="3339546" cy="443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935656B-3DDF-4265-A934-B47F1689D2DD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4353337" y="4910442"/>
            <a:ext cx="3339548" cy="443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61A55BC-124F-4BD4-B523-0DB53A307780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4353337" y="4910442"/>
            <a:ext cx="3339548" cy="1311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49ECFBD-B684-4C49-B3B6-7F2534B6378C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 flipV="1">
            <a:off x="9644265" y="3617844"/>
            <a:ext cx="3339551" cy="134793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D6DB2D4-61CA-4A86-8B64-BA0044007784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9644265" y="4485778"/>
            <a:ext cx="3339551" cy="4800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0D493C4-5527-4B0C-ABE2-F444C8F5990B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9644265" y="4965778"/>
            <a:ext cx="3339550" cy="38793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08554D3-EB18-47C7-B072-58A5DB798143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9644265" y="4965778"/>
            <a:ext cx="3339550" cy="125586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171882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41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74043" y="4277360"/>
            <a:ext cx="599122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8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66" y="159385"/>
            <a:ext cx="15217775" cy="746760"/>
          </a:xfrm>
        </p:spPr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  <a:sym typeface="+mn-ea"/>
              </a:rPr>
              <a:t>背景</a:t>
            </a:r>
            <a:endParaRPr lang="zh-CN" altLang="en-US" dirty="0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1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“If machine learning is a cake, then unsupervized learning is the actual cake, supervized learning is the icing, and RL is the cherry on the top.”</a:t>
            </a:r>
          </a:p>
          <a:p>
            <a:pPr algn="l"/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                                                                                                                             —— Yann </a:t>
            </a:r>
            <a:r>
              <a:rPr lang="en-US" altLang="zh-CN" sz="2800" b="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LeCun</a:t>
            </a:r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014731" y="2877312"/>
            <a:ext cx="9857485" cy="5087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67" y="159385"/>
            <a:ext cx="15217775" cy="746760"/>
          </a:xfrm>
        </p:spPr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  <a:sym typeface="+mn-ea"/>
              </a:rPr>
              <a:t>背景</a:t>
            </a:r>
            <a:endParaRPr lang="zh-CN" altLang="en-US" dirty="0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2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自监督学习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从海量无标记数据中构造学习任务用于表征学习</a:t>
            </a:r>
            <a:endParaRPr lang="en-US" altLang="zh-CN" sz="28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/>
            <a:endParaRPr lang="en-US" altLang="zh-CN" sz="28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Ø"/>
            </a:pPr>
            <a:r>
              <a:rPr lang="zh-CN" altLang="en-US" sz="2800" b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将通用知识迁移到各种下游任务中，如小样本任务，检测，分割或自然语言推断等</a:t>
            </a:r>
            <a:endParaRPr lang="en-US" altLang="zh-CN" sz="16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C704CB-9AEA-4684-AAE3-E0901E56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12" y="3995801"/>
            <a:ext cx="15254438" cy="2959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69" y="159385"/>
            <a:ext cx="15217775" cy="746760"/>
          </a:xfrm>
        </p:spPr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  <a:sym typeface="+mn-ea"/>
              </a:rPr>
              <a:t>背景</a:t>
            </a:r>
            <a:endParaRPr lang="zh-CN" altLang="en-US" dirty="0"/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4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方法论</a:t>
            </a:r>
            <a:endParaRPr lang="en-US" altLang="zh-CN" sz="28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233795" y="2081530"/>
            <a:ext cx="4873625" cy="1071880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 Medium"/>
              </a:rPr>
              <a:t>自</a:t>
            </a:r>
            <a:r>
              <a:rPr kumimoji="0" lang="zh-CN" altLang="en-US" sz="32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 Medium"/>
              </a:rPr>
              <a:t>监督学习</a:t>
            </a:r>
            <a:endParaRPr kumimoji="0" lang="en-US" altLang="zh-CN" sz="32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Helvetica Neue Medium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6699885" y="4750435"/>
            <a:ext cx="3940810" cy="3133725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1242695" y="4750435"/>
            <a:ext cx="3940810" cy="3133725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12063095" y="4750435"/>
            <a:ext cx="3940810" cy="3133725"/>
          </a:xfrm>
          <a:prstGeom prst="roundRect">
            <a:avLst/>
          </a:prstGeom>
          <a:solidFill>
            <a:srgbClr val="7030A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7030A0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7" name="曲线连接符 16"/>
          <p:cNvCxnSpPr>
            <a:stCxn id="10" idx="2"/>
            <a:endCxn id="15" idx="0"/>
          </p:cNvCxnSpPr>
          <p:nvPr/>
        </p:nvCxnSpPr>
        <p:spPr>
          <a:xfrm rot="5400000">
            <a:off x="5143500" y="1223010"/>
            <a:ext cx="1597025" cy="5457825"/>
          </a:xfrm>
          <a:prstGeom prst="curvedConnector3">
            <a:avLst>
              <a:gd name="adj1" fmla="val 50020"/>
            </a:avLst>
          </a:prstGeom>
          <a:ln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0" idx="2"/>
          </p:cNvCxnSpPr>
          <p:nvPr/>
        </p:nvCxnSpPr>
        <p:spPr>
          <a:xfrm rot="16200000" flipV="1">
            <a:off x="10553700" y="1270635"/>
            <a:ext cx="1597025" cy="5362575"/>
          </a:xfrm>
          <a:prstGeom prst="curvedConnector3">
            <a:avLst>
              <a:gd name="adj1" fmla="val 4998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non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连接符 19"/>
          <p:cNvCxnSpPr>
            <a:stCxn id="10" idx="2"/>
            <a:endCxn id="12" idx="0"/>
          </p:cNvCxnSpPr>
          <p:nvPr/>
        </p:nvCxnSpPr>
        <p:spPr>
          <a:xfrm flipH="1">
            <a:off x="8670290" y="3153410"/>
            <a:ext cx="635" cy="15970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文本框 20"/>
          <p:cNvSpPr txBox="1"/>
          <p:nvPr/>
        </p:nvSpPr>
        <p:spPr>
          <a:xfrm>
            <a:off x="1435735" y="5163820"/>
            <a:ext cx="3561080" cy="190290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代理任务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文本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: Word2Vec, </a:t>
            </a:r>
            <a:r>
              <a:rPr kumimoji="0" lang="en-US" altLang="zh-CN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GloVe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, ...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图像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: Colorization, Jigsaw Puzzle, ...</a:t>
            </a: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6890385" y="5163184"/>
            <a:ext cx="3561080" cy="19035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对比学习</a:t>
            </a:r>
            <a:endParaRPr kumimoji="0" lang="en-US" altLang="zh-CN" sz="2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图像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: </a:t>
            </a:r>
            <a:r>
              <a:rPr kumimoji="0" lang="en-US" altLang="zh-CN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MoCo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, </a:t>
            </a:r>
            <a:r>
              <a:rPr kumimoji="0" lang="en-US" altLang="zh-CN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SimCLR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, ...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图</a:t>
            </a:r>
            <a:r>
              <a:rPr kumimoji="0" lang="en-US" altLang="zh-CN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-</a:t>
            </a:r>
            <a:r>
              <a:rPr kumimoji="0" lang="zh-CN" altLang="en-US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文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: CLIP, ALIGN,...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12252960" y="5163184"/>
            <a:ext cx="3561080" cy="190353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生成式建模</a:t>
            </a:r>
            <a:endParaRPr kumimoji="0" lang="en-US" altLang="zh-CN" sz="2800" u="none" strike="noStrike" cap="none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u="none" strike="noStrike" cap="none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Helvetica Neue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图像</a:t>
            </a:r>
            <a:r>
              <a:rPr kumimoji="0" lang="en-US" altLang="zh-CN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: MAE, </a:t>
            </a:r>
            <a:r>
              <a:rPr kumimoji="0" lang="en-US" altLang="zh-CN" b="0" u="none" strike="noStrike" cap="none" spc="0" normalizeH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BEiT</a:t>
            </a:r>
            <a:r>
              <a:rPr kumimoji="0" lang="en-US" altLang="zh-CN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, ...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文本</a:t>
            </a:r>
            <a:r>
              <a:rPr kumimoji="0" lang="en-US" altLang="zh-CN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: BERT, GPT, ...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图</a:t>
            </a:r>
            <a:r>
              <a:rPr kumimoji="0" lang="en-US" altLang="zh-CN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-</a:t>
            </a:r>
            <a:r>
              <a:rPr kumimoji="0" lang="zh-CN" altLang="en-US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文</a:t>
            </a:r>
            <a:r>
              <a:rPr kumimoji="0" lang="en-US" altLang="zh-CN" b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Helvetica Neue"/>
              </a:rPr>
              <a:t>: BEiT3,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4095" y="159657"/>
            <a:ext cx="15005717" cy="746528"/>
          </a:xfrm>
        </p:spPr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1014095" y="1203325"/>
            <a:ext cx="15123795" cy="59309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对比学习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生成式建模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50000"/>
              </a:lnSpc>
              <a:buSzPct val="100000"/>
              <a:buFont typeface="Wingdings" panose="05000000000000000000" charset="0"/>
              <a:buChar char="u"/>
              <a:defRPr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实习回顾及未来规划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567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1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1014736" y="1197610"/>
            <a:ext cx="15217775" cy="85559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对比学习</a:t>
            </a:r>
            <a:r>
              <a:rPr lang="en-US" altLang="zh-CN" sz="2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zh-CN" altLang="en-US" sz="2800" b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最大化同一输入的不同视图的表征之间的一致性</a:t>
            </a:r>
            <a:endParaRPr lang="en-US" altLang="zh-CN" sz="2800" b="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14570" y="1990090"/>
            <a:ext cx="3833496" cy="3131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30828" y="1989455"/>
            <a:ext cx="3985260" cy="313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71852" y="6359681"/>
            <a:ext cx="7996555" cy="26612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5365" y="5121910"/>
            <a:ext cx="3832860" cy="564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MoCo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[He et al., 2019]</a:t>
            </a: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533515" y="5121275"/>
            <a:ext cx="4272915" cy="564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SimCLR [Chen et al., 2020]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533515" y="9020810"/>
            <a:ext cx="4272915" cy="564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BYOL [Grill et al., 2020]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50955" y="1989455"/>
            <a:ext cx="4782185" cy="313182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11450955" y="5121275"/>
            <a:ext cx="4782185" cy="5645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CLIP </a:t>
            </a: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[Radford et al., 202</a:t>
            </a:r>
            <a:r>
              <a:rPr kumimoji="0" 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1</a:t>
            </a:r>
            <a:r>
              <a:rPr kumimoji="0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]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5372" y="159385"/>
            <a:ext cx="15217775" cy="74676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cs typeface="Times New Roman" panose="02020603050405020304" pitchFamily="18" charset="0"/>
                <a:sym typeface="+mn-ea"/>
              </a:rPr>
              <a:t>对比学习</a:t>
            </a:r>
            <a:endParaRPr lang="en-US" altLang="zh-CN" dirty="0">
              <a:solidFill>
                <a:schemeClr val="bg1"/>
              </a:solidFill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>
                <p:custDataLst>
                  <p:tags r:id="rId1"/>
                </p:custDataLst>
              </p:nvPr>
            </p:nvSpPr>
            <p:spPr>
              <a:xfrm>
                <a:off x="1014737" y="1197610"/>
                <a:ext cx="15217775" cy="85559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l"/>
                <a:r>
                  <a:rPr lang="zh-CN" altLang="en-US" sz="280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问题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对比学习有过拟合到视图之间的共享信息的风险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l"/>
                <a:r>
                  <a:rPr lang="en-US" altLang="zh-CN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[</a:t>
                </a:r>
                <a:r>
                  <a:rPr lang="en-US" altLang="zh-CN" sz="2800" b="0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Wang et al., CVPR 2022 Oral</a:t>
                </a:r>
                <a:r>
                  <a:rPr lang="en-US" altLang="zh-CN" sz="2800" b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]</a:t>
                </a:r>
              </a:p>
              <a:p>
                <a:pPr algn="l"/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algn="l"/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algn="l"/>
                <a:endParaRPr lang="en-US" altLang="zh-CN" sz="2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内部机制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不同视图之间互相提供监督信号</a:t>
                </a: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algn="just"/>
                <a:endParaRPr lang="en-US" altLang="en-US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       </a:t>
                </a: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ea"/>
                  </a:rPr>
                  <a:t>我们可以将视图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看作视图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charset="-122"/>
                            <a:cs typeface="Cambria Math" panose="02040503050406030204" pitchFamily="18" charset="0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的监督信号，其作用类比于监督学习中的标签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仿宋" panose="02010609060101010101" charset="-122"/>
                        <a:cs typeface="Cambria Math" panose="02040503050406030204" pitchFamily="18" charset="0"/>
                        <a:sym typeface="+mn-lt"/>
                      </a:rPr>
                      <m:t>𝑦</m:t>
                    </m:r>
                  </m:oMath>
                </a14:m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marL="0" lvl="0" indent="0" algn="l">
                  <a:buNone/>
                </a:pPr>
                <a:endParaRPr lang="en-US" altLang="zh-CN" sz="28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  <a:p>
                <a:pPr marL="0" lvl="0" indent="0" algn="l">
                  <a:buNone/>
                </a:pPr>
                <a:r>
                  <a:rPr lang="zh-CN" alt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监督学习</a:t>
                </a:r>
                <a:r>
                  <a:rPr lang="en-US" altLang="zh-CN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+mn-lt"/>
                  </a:rPr>
                  <a:t>:</a:t>
                </a:r>
                <a:endParaRPr lang="en-US" altLang="zh-CN" sz="28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014737" y="1197610"/>
                <a:ext cx="15217775" cy="8555990"/>
              </a:xfrm>
              <a:prstGeom prst="rect">
                <a:avLst/>
              </a:prstGeom>
              <a:blipFill>
                <a:blip r:embed="rId24"/>
                <a:stretch>
                  <a:fillRect l="-801" t="-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2645410"/>
            <a:ext cx="6370955" cy="3185795"/>
          </a:xfrm>
          <a:prstGeom prst="rect">
            <a:avLst/>
          </a:prstGeom>
        </p:spPr>
      </p:pic>
      <p:sp>
        <p:nvSpPr>
          <p:cNvPr id="3" name="爆炸形: 8 pt  35"/>
          <p:cNvSpPr/>
          <p:nvPr>
            <p:custDataLst>
              <p:tags r:id="rId3"/>
            </p:custDataLst>
          </p:nvPr>
        </p:nvSpPr>
        <p:spPr>
          <a:xfrm>
            <a:off x="1015205" y="6628570"/>
            <a:ext cx="647700" cy="628189"/>
          </a:xfrm>
          <a:prstGeom prst="irregularSeal1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362266" y="8458507"/>
            <a:ext cx="185717" cy="1775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0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807612" y="8303890"/>
                <a:ext cx="57733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28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2807612" y="8303890"/>
                <a:ext cx="577338" cy="4308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0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370868" y="8331821"/>
                <a:ext cx="296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7370868" y="8331821"/>
                <a:ext cx="296300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0" y="8089385"/>
            <a:ext cx="933210" cy="93321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6362265" y="8634056"/>
            <a:ext cx="185717" cy="1775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6362265" y="8811573"/>
            <a:ext cx="185717" cy="1775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6362261" y="8985375"/>
            <a:ext cx="185717" cy="1775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362264" y="7907506"/>
            <a:ext cx="185717" cy="1775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6362264" y="8085023"/>
            <a:ext cx="185717" cy="177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6362265" y="8271765"/>
            <a:ext cx="185717" cy="177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5523" tIns="52760" rIns="105523" bIns="5276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5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>
            <a:stCxn id="17" idx="3"/>
            <a:endCxn id="4" idx="1"/>
          </p:cNvCxnSpPr>
          <p:nvPr>
            <p:custDataLst>
              <p:tags r:id="rId14"/>
            </p:custDataLst>
          </p:nvPr>
        </p:nvCxnSpPr>
        <p:spPr>
          <a:xfrm flipV="1">
            <a:off x="4318160" y="8547266"/>
            <a:ext cx="2044106" cy="8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3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4620797" y="8085023"/>
                <a:ext cx="15731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4620797" y="8085023"/>
                <a:ext cx="1573113" cy="430887"/>
              </a:xfrm>
              <a:prstGeom prst="rect">
                <a:avLst/>
              </a:prstGeom>
              <a:blipFill>
                <a:blip r:embed="rId32"/>
                <a:stretch>
                  <a:fillRect l="-13566" t="-25352" b="-49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>
            <a:stCxn id="4" idx="3"/>
            <a:endCxn id="16" idx="1"/>
          </p:cNvCxnSpPr>
          <p:nvPr>
            <p:custDataLst>
              <p:tags r:id="rId16"/>
            </p:custDataLst>
          </p:nvPr>
        </p:nvCxnSpPr>
        <p:spPr>
          <a:xfrm flipV="1">
            <a:off x="6547983" y="8547265"/>
            <a:ext cx="82288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10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317260" y="9240958"/>
                <a:ext cx="2757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b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6317260" y="9240958"/>
                <a:ext cx="275717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150"/>
          <p:cNvSpPr txBox="1"/>
          <p:nvPr>
            <p:custDataLst>
              <p:tags r:id="rId18"/>
            </p:custDataLst>
          </p:nvPr>
        </p:nvSpPr>
        <p:spPr>
          <a:xfrm>
            <a:off x="3506432" y="7392970"/>
            <a:ext cx="690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152"/>
          <p:cNvSpPr txBox="1"/>
          <p:nvPr>
            <p:custDataLst>
              <p:tags r:id="rId19"/>
            </p:custDataLst>
          </p:nvPr>
        </p:nvSpPr>
        <p:spPr>
          <a:xfrm>
            <a:off x="5500952" y="7392971"/>
            <a:ext cx="1908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endParaRPr lang="zh-CN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34"/>
          <p:cNvSpPr/>
          <p:nvPr>
            <p:custDataLst>
              <p:tags r:id="rId20"/>
            </p:custDataLst>
          </p:nvPr>
        </p:nvSpPr>
        <p:spPr>
          <a:xfrm>
            <a:off x="1014730" y="7391400"/>
            <a:ext cx="6777548" cy="227774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1b40968-1cd6-4450-807e-9af8c8d48db7"/>
  <p:tag name="COMMONDATA" val="eyJoZGlkIjoiYjM5YWY3NWVmNGY4MzU3NWJhYTYwNzEzZmM3Y2M0Y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90,&quot;width&quot;:21580}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2351</Words>
  <Application>Microsoft Office PowerPoint</Application>
  <PresentationFormat>自定义</PresentationFormat>
  <Paragraphs>390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Helvetica Neue</vt:lpstr>
      <vt:lpstr>Helvetica Neue Medium</vt:lpstr>
      <vt:lpstr>Times New Roman Regular</vt:lpstr>
      <vt:lpstr>仿宋</vt:lpstr>
      <vt:lpstr>华文新魏</vt:lpstr>
      <vt:lpstr>楷体</vt:lpstr>
      <vt:lpstr>宋体</vt:lpstr>
      <vt:lpstr>微软雅黑</vt:lpstr>
      <vt:lpstr>Cambria Math</vt:lpstr>
      <vt:lpstr>Times New Roman</vt:lpstr>
      <vt:lpstr>Wingdings</vt:lpstr>
      <vt:lpstr>White</vt:lpstr>
      <vt:lpstr>自监督学习</vt:lpstr>
      <vt:lpstr>个人信息</vt:lpstr>
      <vt:lpstr>大纲</vt:lpstr>
      <vt:lpstr>背景</vt:lpstr>
      <vt:lpstr>背景</vt:lpstr>
      <vt:lpstr>背景</vt:lpstr>
      <vt:lpstr>大纲</vt:lpstr>
      <vt:lpstr>对比学习</vt:lpstr>
      <vt:lpstr>对比学习</vt:lpstr>
      <vt:lpstr>对比学习</vt:lpstr>
      <vt:lpstr>对比学习</vt:lpstr>
      <vt:lpstr>对比学习</vt:lpstr>
      <vt:lpstr>对比学习</vt:lpstr>
      <vt:lpstr>对比学习</vt:lpstr>
      <vt:lpstr>对比学习</vt:lpstr>
      <vt:lpstr>对比学习</vt:lpstr>
      <vt:lpstr>对比学习</vt:lpstr>
      <vt:lpstr>对比学习</vt:lpstr>
      <vt:lpstr>大纲</vt:lpstr>
      <vt:lpstr>生成式建模</vt:lpstr>
      <vt:lpstr>生成式建模</vt:lpstr>
      <vt:lpstr>生成式建模</vt:lpstr>
      <vt:lpstr>生成式建模</vt:lpstr>
      <vt:lpstr>生成式建模</vt:lpstr>
      <vt:lpstr>生成式建模</vt:lpstr>
      <vt:lpstr>生成式建模</vt:lpstr>
      <vt:lpstr>生成式建模</vt:lpstr>
      <vt:lpstr>生成式建模</vt:lpstr>
      <vt:lpstr>大纲</vt:lpstr>
      <vt:lpstr>实习回顾及未来规划</vt:lpstr>
      <vt:lpstr>实习回顾及未来规划</vt:lpstr>
      <vt:lpstr>实习回顾及未来规划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Dingsheng Luo</dc:creator>
  <cp:lastModifiedBy>whq</cp:lastModifiedBy>
  <cp:revision>823</cp:revision>
  <dcterms:created xsi:type="dcterms:W3CDTF">2023-07-31T14:06:00Z</dcterms:created>
  <dcterms:modified xsi:type="dcterms:W3CDTF">2023-09-12T10:56:20Z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D811B5D2FAEE4B12A4976C5FDA7DFFB3_12</vt:lpwstr>
  </property>
  <property fmtid="{D5CDD505-2E9C-101B-9397-08002B2CF9AE}" pid="3" name="KSOProductBuildVer">
    <vt:lpwstr>2052-11.1.0.14309</vt:lpwstr>
  </property>
</Properties>
</file>